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9c6f97816_0_5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29c6f9781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29c6f97816_0_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29c6f9781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29c6f97816_0_1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29c6f9781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29c6f97816_0_1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29c6f9781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29c6f97816_0_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29c6f9781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9c6f97816_0_6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9c6f97816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b5371435b_2_2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b5371435b_2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b5371435b_2_10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b5371435b_2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9c6f97816_0_3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29c6f97816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cc981ed7d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2cc981ed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5371435b_2_15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5371435b_2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b5371435b_2_13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b5371435b_2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b5371435b_2_4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b5371435b_2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b5371435b_2_5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b5371435b_2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b5371435b_2_7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b5371435b_2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b5371435b_2_8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b5371435b_2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29c6f97816_0_6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29c6f97816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b5371435b_2_10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b5371435b_2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b5371435b_2_11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b5371435b_2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19c81be0f_0_12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19c81be0f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5d3837e75_0_7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5d3837e75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1a0821d6f_0_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1a0821d6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5371435b_2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5371435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b5371435b_2_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b5371435b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b5371435b_2_1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b5371435b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5371435b_2_2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b5371435b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9c6f97816_0_2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29c6f9781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9c6f97816_0_4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29c6f97816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dmin@englishlanguageresourcecentre.com" TargetMode="External"/><Relationship Id="rId4" Type="http://schemas.openxmlformats.org/officeDocument/2006/relationships/hyperlink" Target="https://www.englishlanguageresourcecentre.com/" TargetMode="External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deepublications.com/" TargetMode="External"/><Relationship Id="rId4" Type="http://schemas.openxmlformats.org/officeDocument/2006/relationships/hyperlink" Target="https://esolonline.tki.org.nz/ESOL-Online/Planning-for-my-students-needs/Resources-for-planning/Classroom-resources-and-readings/Vocabulary" TargetMode="External"/><Relationship Id="rId11" Type="http://schemas.openxmlformats.org/officeDocument/2006/relationships/image" Target="../media/image10.png"/><Relationship Id="rId10" Type="http://schemas.openxmlformats.org/officeDocument/2006/relationships/hyperlink" Target="http://www.newgeneralservicelist.org/ngsl-levels-test/" TargetMode="External"/><Relationship Id="rId9" Type="http://schemas.openxmlformats.org/officeDocument/2006/relationships/hyperlink" Target="https://www.lextutor.ca/tests/" TargetMode="External"/><Relationship Id="rId5" Type="http://schemas.openxmlformats.org/officeDocument/2006/relationships/hyperlink" Target="http://www.newgeneralservicelist.org/ngsl-for-quizlet-soon/" TargetMode="External"/><Relationship Id="rId6" Type="http://schemas.openxmlformats.org/officeDocument/2006/relationships/hyperlink" Target="http://www.newgeneralservicelist.org/ngsl-on-memrise/" TargetMode="External"/><Relationship Id="rId7" Type="http://schemas.openxmlformats.org/officeDocument/2006/relationships/hyperlink" Target="https://www.spellingcity.com/" TargetMode="External"/><Relationship Id="rId8" Type="http://schemas.openxmlformats.org/officeDocument/2006/relationships/hyperlink" Target="https://www.learningvillage.net/teacher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hyperlink" Target="https://www.frontfootenglish.co.nz/" TargetMode="External"/><Relationship Id="rId11" Type="http://schemas.openxmlformats.org/officeDocument/2006/relationships/hyperlink" Target="https://www.learningvillage.net/" TargetMode="External"/><Relationship Id="rId10" Type="http://schemas.openxmlformats.org/officeDocument/2006/relationships/hyperlink" Target="https://www.raz-kids.com/" TargetMode="External"/><Relationship Id="rId12" Type="http://schemas.openxmlformats.org/officeDocument/2006/relationships/hyperlink" Target="https://docs.google.com/document/d/1zBSc2OYsDMcXOunJt4QpOIvFLso0YyHNbw1v7kpCvk4/edit" TargetMode="External"/><Relationship Id="rId9" Type="http://schemas.openxmlformats.org/officeDocument/2006/relationships/hyperlink" Target="https://newsela.com/" TargetMode="External"/><Relationship Id="rId5" Type="http://schemas.openxmlformats.org/officeDocument/2006/relationships/hyperlink" Target="https://instructionalseries.tki.org.nz/" TargetMode="External"/><Relationship Id="rId6" Type="http://schemas.openxmlformats.org/officeDocument/2006/relationships/hyperlink" Target="https://literacyonline.tki.org.nz/Literacy-Online/Planning-for-my-students-needs/Pasifika-dual-language-books/Introduction-to-resources" TargetMode="External"/><Relationship Id="rId7" Type="http://schemas.openxmlformats.org/officeDocument/2006/relationships/hyperlink" Target="https://www.readworks.org/" TargetMode="External"/><Relationship Id="rId8" Type="http://schemas.openxmlformats.org/officeDocument/2006/relationships/hyperlink" Target="https://readtheory.org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23.png"/><Relationship Id="rId5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hyperlink" Target="https://docs.google.com/document/d/1ZjwIVQLVX6_4V5TVztXAlteZqsE9-4xNAcIq7qe0N8k/edit" TargetMode="External"/><Relationship Id="rId6" Type="http://schemas.openxmlformats.org/officeDocument/2006/relationships/hyperlink" Target="https://docs.google.com/document/d/1ettYFuxqbozlCn1Ov3W1N-Jas_WWXNqtqigYZZy3LVE/edit#" TargetMode="External"/><Relationship Id="rId7" Type="http://schemas.openxmlformats.org/officeDocument/2006/relationships/hyperlink" Target="https://docs.google.com/document/d/1J_a0FhPdYq2zt9oOXf4r4BIneU1UuoG4RUvVXbn682w/edit#" TargetMode="External"/><Relationship Id="rId8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hyperlink" Target="https://www.nzqa.govt.nz/qualifications-standards/qualifications/english-language-qualifications/" TargetMode="External"/><Relationship Id="rId6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Relationship Id="rId4" Type="http://schemas.openxmlformats.org/officeDocument/2006/relationships/hyperlink" Target="http://esolonline.tki.org.nz/ESOL-Online/Teacher-needs/Teaching-and-learning-sequences" TargetMode="External"/><Relationship Id="rId5" Type="http://schemas.openxmlformats.org/officeDocument/2006/relationships/hyperlink" Target="http://esolonline.tki.org.nz/ESOL-Online/Teacher-needs/Teaching-and-learning-sequences" TargetMode="External"/><Relationship Id="rId6" Type="http://schemas.openxmlformats.org/officeDocument/2006/relationships/hyperlink" Target="http://esolonline.tki.org.nz/ESOL-Online/Teacher-needs/Teacher-resource-exchange" TargetMode="External"/><Relationship Id="rId7" Type="http://schemas.openxmlformats.org/officeDocument/2006/relationships/hyperlink" Target="http://esolonline.tki.org.nz/ESOL-Online/Teacher-needs/Reviewed-resources/Vocabulary/Developing-learners-vocabulary/English-Language-Intensive-Programme-ELIP-Years-7-13-Resource-Units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Relationship Id="rId4" Type="http://schemas.openxmlformats.org/officeDocument/2006/relationships/hyperlink" Target="https://bit.ly/WATESOL2022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6.jp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hyperlink" Target="https://docs.google.com/document/d/1-iJxqxirJoUzDCItR7UgbU3O0c1KFvBpdKHUsMNtPBM/edit" TargetMode="External"/><Relationship Id="rId5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10900" y="1692075"/>
            <a:ext cx="8443500" cy="443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" sz="3600">
                <a:solidFill>
                  <a:srgbClr val="222222"/>
                </a:solidFill>
                <a:highlight>
                  <a:srgbClr val="FFFFFF"/>
                </a:highlight>
              </a:rPr>
              <a:t>How blended learning can assist you to multi-level your classes</a:t>
            </a:r>
            <a:endParaRPr b="1" sz="36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highlight>
                  <a:srgbClr val="FFFFFF"/>
                </a:highlight>
              </a:rPr>
              <a:t>WATESOL - 19th May, 2022</a:t>
            </a:r>
            <a:endParaRPr b="1"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highlight>
                  <a:srgbClr val="FFFFFF"/>
                </a:highlight>
              </a:rPr>
              <a:t>Facilitator Breda Matthews</a:t>
            </a:r>
            <a:endParaRPr b="1"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highlight>
                  <a:srgbClr val="FFFFFF"/>
                </a:highlight>
              </a:rPr>
              <a:t>Email: </a:t>
            </a:r>
            <a:r>
              <a:rPr b="1" lang="en" sz="18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admin@englishlanguageresourcecentre.com</a:t>
            </a:r>
            <a:endParaRPr b="1"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highlight>
                  <a:srgbClr val="FFFFFF"/>
                </a:highlight>
              </a:rPr>
              <a:t>Website: </a:t>
            </a:r>
            <a:r>
              <a:rPr b="1" lang="en" sz="18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https://www.englishlanguageresourcecentre.com/</a:t>
            </a:r>
            <a:endParaRPr b="1" sz="3000">
              <a:solidFill>
                <a:srgbClr val="000000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1" cy="1429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00" y="0"/>
            <a:ext cx="9144001" cy="1429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8125" y="1648581"/>
            <a:ext cx="6443742" cy="512351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/>
        </p:nvSpPr>
        <p:spPr>
          <a:xfrm>
            <a:off x="269075" y="1804750"/>
            <a:ext cx="83589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Vocabulary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 vocabulary </a:t>
            </a:r>
            <a:r>
              <a:rPr lang="en" sz="2400"/>
              <a:t>learning</a:t>
            </a:r>
            <a:r>
              <a:rPr lang="en" sz="2400"/>
              <a:t> can be done independently?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Do you want to create your own programme or buy a programme?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Do you want paper based or online?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00" y="0"/>
            <a:ext cx="9144001" cy="1429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00" y="0"/>
            <a:ext cx="9144001" cy="1429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5217" y="3816300"/>
            <a:ext cx="4331557" cy="18494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0" name="Google Shape;13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1850" y="3816300"/>
            <a:ext cx="3543076" cy="18494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1" name="Google Shape;131;p24"/>
          <p:cNvSpPr txBox="1"/>
          <p:nvPr/>
        </p:nvSpPr>
        <p:spPr>
          <a:xfrm>
            <a:off x="1329800" y="1776250"/>
            <a:ext cx="6601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Vocabulary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Do your learners need text based </a:t>
            </a:r>
            <a:r>
              <a:rPr lang="en" sz="2400"/>
              <a:t>definitions</a:t>
            </a:r>
            <a:r>
              <a:rPr lang="en" sz="2400"/>
              <a:t>?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00" y="0"/>
            <a:ext cx="9144001" cy="1429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507681"/>
            <a:ext cx="8839204" cy="191631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8" name="Google Shape;13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187993"/>
            <a:ext cx="8839204" cy="188178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9" name="Google Shape;139;p25"/>
          <p:cNvSpPr txBox="1"/>
          <p:nvPr/>
        </p:nvSpPr>
        <p:spPr>
          <a:xfrm>
            <a:off x="3429000" y="1586275"/>
            <a:ext cx="4027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or image based?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/>
        </p:nvSpPr>
        <p:spPr>
          <a:xfrm>
            <a:off x="392550" y="1614775"/>
            <a:ext cx="83589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Do you want paper based or online?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Paper based</a:t>
            </a:r>
            <a:endParaRPr sz="2400">
              <a:solidFill>
                <a:schemeClr val="dk1"/>
              </a:solidFill>
            </a:endParaRPr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</a:pPr>
            <a:r>
              <a:rPr lang="en" sz="24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Dee Publications</a:t>
            </a:r>
            <a:endParaRPr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ESOL Online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Online resources</a:t>
            </a:r>
            <a:endParaRPr sz="2400">
              <a:solidFill>
                <a:schemeClr val="dk1"/>
              </a:solidFill>
            </a:endParaRPr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</a:pPr>
            <a:r>
              <a:rPr lang="en" sz="24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Quizlet</a:t>
            </a:r>
            <a:r>
              <a:rPr lang="en" sz="2400">
                <a:solidFill>
                  <a:schemeClr val="dk1"/>
                </a:solidFill>
              </a:rPr>
              <a:t> </a:t>
            </a:r>
            <a:r>
              <a:rPr i="1" lang="en" sz="1800">
                <a:solidFill>
                  <a:schemeClr val="dk1"/>
                </a:solidFill>
              </a:rPr>
              <a:t>access to ready made cards</a:t>
            </a:r>
            <a:endParaRPr i="1" sz="1800">
              <a:solidFill>
                <a:schemeClr val="dk1"/>
              </a:solidFill>
            </a:endParaRPr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</a:pPr>
            <a:r>
              <a:rPr lang="en" sz="24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Memrise</a:t>
            </a:r>
            <a:r>
              <a:rPr lang="en" sz="2400">
                <a:solidFill>
                  <a:schemeClr val="dk1"/>
                </a:solidFill>
              </a:rPr>
              <a:t> </a:t>
            </a:r>
            <a:r>
              <a:rPr i="1" lang="en" sz="1800">
                <a:solidFill>
                  <a:schemeClr val="dk1"/>
                </a:solidFill>
              </a:rPr>
              <a:t>access to ready made cards</a:t>
            </a:r>
            <a:endParaRPr sz="2400">
              <a:solidFill>
                <a:schemeClr val="dk1"/>
              </a:solidFill>
            </a:endParaRPr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</a:pPr>
            <a:r>
              <a:rPr lang="en" sz="2400" u="sng">
                <a:solidFill>
                  <a:schemeClr val="hlink"/>
                </a:solidFill>
                <a:hlinkClick r:id="rId7"/>
              </a:rPr>
              <a:t>Spelling City</a:t>
            </a:r>
            <a:endParaRPr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</a:pPr>
            <a:r>
              <a:rPr lang="en" sz="2400" u="sng">
                <a:solidFill>
                  <a:schemeClr val="hlink"/>
                </a:solidFill>
                <a:hlinkClick r:id="rId8"/>
              </a:rPr>
              <a:t>Learning Village</a:t>
            </a:r>
            <a:endParaRPr sz="2400"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</a:pPr>
            <a:r>
              <a:rPr lang="en" sz="2400" u="sng">
                <a:solidFill>
                  <a:schemeClr val="accent5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Vocabulary tests</a:t>
            </a:r>
            <a:r>
              <a:rPr lang="en" sz="2400">
                <a:solidFill>
                  <a:schemeClr val="dk1"/>
                </a:solidFill>
              </a:rPr>
              <a:t> / </a:t>
            </a:r>
            <a:r>
              <a:rPr lang="en" sz="2400" u="sng">
                <a:solidFill>
                  <a:schemeClr val="accent5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NAWL test</a:t>
            </a:r>
            <a:r>
              <a:rPr lang="en" sz="2400"/>
              <a:t> </a:t>
            </a:r>
            <a:r>
              <a:rPr i="1" lang="en" sz="1800"/>
              <a:t>- can be printed out</a:t>
            </a:r>
            <a:endParaRPr i="1" sz="1800"/>
          </a:p>
        </p:txBody>
      </p:sp>
      <p:pic>
        <p:nvPicPr>
          <p:cNvPr id="145" name="Google Shape;145;p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8000" y="0"/>
            <a:ext cx="9144001" cy="142968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6"/>
          <p:cNvSpPr/>
          <p:nvPr/>
        </p:nvSpPr>
        <p:spPr>
          <a:xfrm>
            <a:off x="5347700" y="2061200"/>
            <a:ext cx="2013600" cy="1320300"/>
          </a:xfrm>
          <a:prstGeom prst="wedgeEllipseCallout">
            <a:avLst>
              <a:gd fmla="val -117928" name="adj1"/>
              <a:gd fmla="val -1187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 you manage marking?</a:t>
            </a:r>
            <a:endParaRPr sz="1800"/>
          </a:p>
        </p:txBody>
      </p:sp>
      <p:sp>
        <p:nvSpPr>
          <p:cNvPr id="147" name="Google Shape;147;p26"/>
          <p:cNvSpPr/>
          <p:nvPr/>
        </p:nvSpPr>
        <p:spPr>
          <a:xfrm>
            <a:off x="6544550" y="3239025"/>
            <a:ext cx="2412600" cy="2070600"/>
          </a:xfrm>
          <a:prstGeom prst="wedgeEllipseCallout">
            <a:avLst>
              <a:gd fmla="val -99607" name="adj1"/>
              <a:gd fmla="val -2247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Do your students have devices and internet access in class and at home?</a:t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/>
        </p:nvSpPr>
        <p:spPr>
          <a:xfrm>
            <a:off x="269075" y="1804750"/>
            <a:ext cx="8358900" cy="3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Reading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 reading can be done independently?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Do you want to create your own or buy a programme?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Do you want paper based or online?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00" y="0"/>
            <a:ext cx="9144001" cy="1429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142968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8"/>
          <p:cNvSpPr txBox="1"/>
          <p:nvPr/>
        </p:nvSpPr>
        <p:spPr>
          <a:xfrm>
            <a:off x="116250" y="2230325"/>
            <a:ext cx="7425600" cy="45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Hard copy resources</a:t>
            </a:r>
            <a:endParaRPr sz="2400"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Graded readers + reading logs</a:t>
            </a:r>
            <a:endParaRPr sz="2400"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Front Foot English</a:t>
            </a:r>
            <a:endParaRPr sz="2400"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chemeClr val="hlink"/>
                </a:solidFill>
                <a:hlinkClick r:id="rId5"/>
              </a:rPr>
              <a:t>Instructional series - Literacy Online</a:t>
            </a:r>
            <a:endParaRPr sz="2400"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chemeClr val="hlink"/>
                </a:solidFill>
                <a:hlinkClick r:id="rId6"/>
              </a:rPr>
              <a:t>Pasifika Dual Language Resources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Online programmes</a:t>
            </a:r>
            <a:endParaRPr b="1" sz="2400"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chemeClr val="hlink"/>
                </a:solidFill>
                <a:hlinkClick r:id="rId7"/>
              </a:rPr>
              <a:t>Read Works</a:t>
            </a:r>
            <a:endParaRPr sz="2400"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chemeClr val="hlink"/>
                </a:solidFill>
                <a:hlinkClick r:id="rId8"/>
              </a:rPr>
              <a:t>Read Theory</a:t>
            </a:r>
            <a:endParaRPr sz="2400"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chemeClr val="hlink"/>
                </a:solidFill>
                <a:hlinkClick r:id="rId9"/>
              </a:rPr>
              <a:t>Newsela</a:t>
            </a:r>
            <a:endParaRPr sz="2400"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chemeClr val="hlink"/>
                </a:solidFill>
                <a:hlinkClick r:id="rId10"/>
              </a:rPr>
              <a:t>RAZ Kids Reading and Learning A-Z</a:t>
            </a:r>
            <a:endParaRPr sz="2400"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chemeClr val="hlink"/>
                </a:solidFill>
                <a:hlinkClick r:id="rId11"/>
              </a:rPr>
              <a:t>The Learning Village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60" name="Google Shape;160;p28"/>
          <p:cNvSpPr txBox="1"/>
          <p:nvPr/>
        </p:nvSpPr>
        <p:spPr>
          <a:xfrm>
            <a:off x="875125" y="1640825"/>
            <a:ext cx="8072400" cy="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</a:rPr>
              <a:t>Tools to support learning and reduce your workload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8"/>
          <p:cNvSpPr txBox="1"/>
          <p:nvPr/>
        </p:nvSpPr>
        <p:spPr>
          <a:xfrm>
            <a:off x="3332400" y="4321275"/>
            <a:ext cx="3962400" cy="408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800">
                <a:solidFill>
                  <a:schemeClr val="dk1"/>
                </a:solidFill>
              </a:rPr>
              <a:t>Find more online programmes </a:t>
            </a:r>
            <a:r>
              <a:rPr i="1" lang="en" sz="1800" u="sng">
                <a:solidFill>
                  <a:schemeClr val="hlink"/>
                </a:solidFill>
                <a:hlinkClick r:id="rId12"/>
              </a:rPr>
              <a:t>here</a:t>
            </a:r>
            <a:endParaRPr i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8"/>
          <p:cNvSpPr/>
          <p:nvPr/>
        </p:nvSpPr>
        <p:spPr>
          <a:xfrm>
            <a:off x="6744050" y="2137200"/>
            <a:ext cx="2013600" cy="1320300"/>
          </a:xfrm>
          <a:prstGeom prst="wedgeEllipseCallout">
            <a:avLst>
              <a:gd fmla="val -117928" name="adj1"/>
              <a:gd fmla="val -1187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 you manage marking?</a:t>
            </a:r>
            <a:endParaRPr sz="1800"/>
          </a:p>
        </p:txBody>
      </p:sp>
      <p:sp>
        <p:nvSpPr>
          <p:cNvPr id="163" name="Google Shape;163;p28"/>
          <p:cNvSpPr/>
          <p:nvPr/>
        </p:nvSpPr>
        <p:spPr>
          <a:xfrm>
            <a:off x="6696450" y="4644825"/>
            <a:ext cx="2412600" cy="2070600"/>
          </a:xfrm>
          <a:prstGeom prst="wedgeEllipseCallout">
            <a:avLst>
              <a:gd fmla="val -128345" name="adj1"/>
              <a:gd fmla="val -2614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Do your students have devices and internet access in class and at home?</a:t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1429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2975" y="2227625"/>
            <a:ext cx="5405774" cy="446892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0" name="Google Shape;170;p29"/>
          <p:cNvSpPr txBox="1"/>
          <p:nvPr/>
        </p:nvSpPr>
        <p:spPr>
          <a:xfrm>
            <a:off x="3447975" y="1551588"/>
            <a:ext cx="2327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Reading logs</a:t>
            </a:r>
            <a:endParaRPr b="1"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1429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7188" y="1658056"/>
            <a:ext cx="7329621" cy="512351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7" name="Google Shape;17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2650" y="3871525"/>
            <a:ext cx="3638799" cy="13812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142968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1"/>
          <p:cNvSpPr txBox="1"/>
          <p:nvPr/>
        </p:nvSpPr>
        <p:spPr>
          <a:xfrm>
            <a:off x="189975" y="1576775"/>
            <a:ext cx="8618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Task should relate to the in class learning outcomes and not be busy work.</a:t>
            </a:r>
            <a:endParaRPr b="1" sz="2400"/>
          </a:p>
        </p:txBody>
      </p:sp>
      <p:pic>
        <p:nvPicPr>
          <p:cNvPr id="184" name="Google Shape;18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375" y="3514450"/>
            <a:ext cx="3858826" cy="316262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5" name="Google Shape;185;p31"/>
          <p:cNvSpPr txBox="1"/>
          <p:nvPr/>
        </p:nvSpPr>
        <p:spPr>
          <a:xfrm>
            <a:off x="142500" y="2460125"/>
            <a:ext cx="40179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Scaffold writing tasks and use group work </a:t>
            </a:r>
            <a:r>
              <a:rPr lang="en">
                <a:solidFill>
                  <a:schemeClr val="dk1"/>
                </a:solidFill>
              </a:rPr>
              <a:t>- </a:t>
            </a:r>
            <a:r>
              <a:rPr lang="en" u="sng">
                <a:solidFill>
                  <a:schemeClr val="hlink"/>
                </a:solidFill>
                <a:hlinkClick r:id="rId5"/>
              </a:rPr>
              <a:t>see this example for more advanced learners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1"/>
          <p:cNvSpPr txBox="1"/>
          <p:nvPr/>
        </p:nvSpPr>
        <p:spPr>
          <a:xfrm>
            <a:off x="4790475" y="2583125"/>
            <a:ext cx="4017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Provide </a:t>
            </a:r>
            <a:r>
              <a:rPr lang="en"/>
              <a:t>sufficient</a:t>
            </a:r>
            <a:r>
              <a:rPr lang="en"/>
              <a:t> input and differentiate outcomes - </a:t>
            </a:r>
            <a:r>
              <a:rPr lang="en" u="sng">
                <a:solidFill>
                  <a:schemeClr val="hlink"/>
                </a:solidFill>
                <a:hlinkClick r:id="rId6"/>
              </a:rPr>
              <a:t>Example 1</a:t>
            </a:r>
            <a:r>
              <a:rPr lang="en"/>
              <a:t>- scaffolded output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</a:t>
            </a:r>
            <a:r>
              <a:rPr lang="en" u="sng">
                <a:solidFill>
                  <a:schemeClr val="hlink"/>
                </a:solidFill>
                <a:hlinkClick r:id="rId7"/>
              </a:rPr>
              <a:t>Example 2 </a:t>
            </a:r>
            <a:r>
              <a:rPr lang="en"/>
              <a:t>- differentiated tasks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parallel writing differentiated</a:t>
            </a:r>
            <a:endParaRPr/>
          </a:p>
        </p:txBody>
      </p:sp>
      <p:pic>
        <p:nvPicPr>
          <p:cNvPr id="187" name="Google Shape;187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38551" y="3712775"/>
            <a:ext cx="4031623" cy="292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142968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48700" y="1804725"/>
            <a:ext cx="8646600" cy="39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What might a multi-levelled class look like?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More differentiation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More scaffolding 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More group work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More independent work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142968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2"/>
          <p:cNvSpPr txBox="1"/>
          <p:nvPr/>
        </p:nvSpPr>
        <p:spPr>
          <a:xfrm>
            <a:off x="180575" y="3662000"/>
            <a:ext cx="5632500" cy="26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Presentations can be assessed from Level 1 Foundation to Level 4 EAP.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Presentations can be linked to formative listening tasks.</a:t>
            </a:r>
            <a:endParaRPr sz="2400"/>
          </a:p>
        </p:txBody>
      </p:sp>
      <p:pic>
        <p:nvPicPr>
          <p:cNvPr id="194" name="Google Shape;19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8224" y="3248525"/>
            <a:ext cx="2084200" cy="294457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2"/>
          <p:cNvSpPr txBox="1"/>
          <p:nvPr/>
        </p:nvSpPr>
        <p:spPr>
          <a:xfrm>
            <a:off x="123500" y="1845525"/>
            <a:ext cx="8282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Not everything needs to be assessed summatively.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Avoid over assessment.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142968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3"/>
          <p:cNvSpPr/>
          <p:nvPr/>
        </p:nvSpPr>
        <p:spPr>
          <a:xfrm>
            <a:off x="2074275" y="3896988"/>
            <a:ext cx="3189900" cy="9249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Climate change</a:t>
            </a:r>
            <a:endParaRPr sz="2400"/>
          </a:p>
        </p:txBody>
      </p:sp>
      <p:sp>
        <p:nvSpPr>
          <p:cNvPr id="202" name="Google Shape;202;p33"/>
          <p:cNvSpPr/>
          <p:nvPr/>
        </p:nvSpPr>
        <p:spPr>
          <a:xfrm>
            <a:off x="5062300" y="4604038"/>
            <a:ext cx="3189900" cy="9249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Descriptions of people</a:t>
            </a:r>
            <a:endParaRPr sz="2400"/>
          </a:p>
        </p:txBody>
      </p:sp>
      <p:sp>
        <p:nvSpPr>
          <p:cNvPr id="203" name="Google Shape;203;p33"/>
          <p:cNvSpPr/>
          <p:nvPr/>
        </p:nvSpPr>
        <p:spPr>
          <a:xfrm>
            <a:off x="298050" y="4677100"/>
            <a:ext cx="3189900" cy="9249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Disasters</a:t>
            </a:r>
            <a:endParaRPr sz="2400"/>
          </a:p>
        </p:txBody>
      </p:sp>
      <p:sp>
        <p:nvSpPr>
          <p:cNvPr id="204" name="Google Shape;204;p33"/>
          <p:cNvSpPr/>
          <p:nvPr/>
        </p:nvSpPr>
        <p:spPr>
          <a:xfrm>
            <a:off x="2896625" y="5237475"/>
            <a:ext cx="3189900" cy="9249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Globalisation</a:t>
            </a:r>
            <a:endParaRPr sz="2400"/>
          </a:p>
        </p:txBody>
      </p:sp>
      <p:sp>
        <p:nvSpPr>
          <p:cNvPr id="205" name="Google Shape;205;p33"/>
          <p:cNvSpPr txBox="1"/>
          <p:nvPr/>
        </p:nvSpPr>
        <p:spPr>
          <a:xfrm>
            <a:off x="184050" y="1729700"/>
            <a:ext cx="8706600" cy="16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Choose topics than can be multi-levelled </a:t>
            </a:r>
            <a:r>
              <a:rPr b="1" lang="en" sz="2400">
                <a:solidFill>
                  <a:schemeClr val="dk1"/>
                </a:solidFill>
              </a:rPr>
              <a:t>and</a:t>
            </a:r>
            <a:r>
              <a:rPr lang="en" sz="2400">
                <a:solidFill>
                  <a:schemeClr val="dk1"/>
                </a:solidFill>
              </a:rPr>
              <a:t>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can be used with the range of students in your classes.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Some topics are easier to level up and down than others.</a:t>
            </a:r>
            <a:endParaRPr b="1"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142968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4"/>
          <p:cNvSpPr txBox="1"/>
          <p:nvPr/>
        </p:nvSpPr>
        <p:spPr>
          <a:xfrm>
            <a:off x="0" y="1768225"/>
            <a:ext cx="9060900" cy="10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Choose topics that will provide opportunities for teaching as well as assessment across a range of skills</a:t>
            </a:r>
            <a:endParaRPr b="1" sz="2400"/>
          </a:p>
        </p:txBody>
      </p:sp>
      <p:sp>
        <p:nvSpPr>
          <p:cNvPr id="212" name="Google Shape;212;p34"/>
          <p:cNvSpPr txBox="1"/>
          <p:nvPr/>
        </p:nvSpPr>
        <p:spPr>
          <a:xfrm>
            <a:off x="413100" y="3036000"/>
            <a:ext cx="8317800" cy="3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Does this topic provide enough opportunities for students to</a:t>
            </a:r>
            <a:endParaRPr sz="2400">
              <a:solidFill>
                <a:schemeClr val="dk1"/>
              </a:solidFill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read and listen to texts on these topics? </a:t>
            </a:r>
            <a:endParaRPr sz="2400">
              <a:solidFill>
                <a:schemeClr val="dk1"/>
              </a:solidFill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speak and write about these topics?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Is the topic wide enough to provide for both formative assessment and summative assessment thereby easing the learning burden for students</a:t>
            </a: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142968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5"/>
          <p:cNvSpPr txBox="1"/>
          <p:nvPr/>
        </p:nvSpPr>
        <p:spPr>
          <a:xfrm>
            <a:off x="1132600" y="1607550"/>
            <a:ext cx="7082700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Integrate your topic - </a:t>
            </a:r>
            <a:r>
              <a:rPr b="1" lang="en" sz="3000"/>
              <a:t>Introductions</a:t>
            </a:r>
            <a:endParaRPr b="1" sz="3000"/>
          </a:p>
        </p:txBody>
      </p:sp>
      <p:sp>
        <p:nvSpPr>
          <p:cNvPr id="219" name="Google Shape;219;p35"/>
          <p:cNvSpPr txBox="1"/>
          <p:nvPr/>
        </p:nvSpPr>
        <p:spPr>
          <a:xfrm>
            <a:off x="8018850" y="2536025"/>
            <a:ext cx="73437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5"/>
          <p:cNvSpPr/>
          <p:nvPr/>
        </p:nvSpPr>
        <p:spPr>
          <a:xfrm>
            <a:off x="142875" y="2697825"/>
            <a:ext cx="3911100" cy="2036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</a:rPr>
              <a:t>Speaking and Listening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Students interview each other</a:t>
            </a:r>
            <a:endParaRPr/>
          </a:p>
        </p:txBody>
      </p:sp>
      <p:sp>
        <p:nvSpPr>
          <p:cNvPr id="221" name="Google Shape;221;p35"/>
          <p:cNvSpPr/>
          <p:nvPr/>
        </p:nvSpPr>
        <p:spPr>
          <a:xfrm>
            <a:off x="2054100" y="4539750"/>
            <a:ext cx="5035800" cy="2118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Writing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Students use their interviews to complete forms and write descriptions and / or biographies</a:t>
            </a:r>
            <a:endParaRPr/>
          </a:p>
        </p:txBody>
      </p:sp>
      <p:sp>
        <p:nvSpPr>
          <p:cNvPr id="222" name="Google Shape;222;p35"/>
          <p:cNvSpPr/>
          <p:nvPr/>
        </p:nvSpPr>
        <p:spPr>
          <a:xfrm>
            <a:off x="5063750" y="2697825"/>
            <a:ext cx="3911100" cy="2036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Reading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Students read descriptions of people and biographies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142968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6"/>
          <p:cNvSpPr txBox="1"/>
          <p:nvPr/>
        </p:nvSpPr>
        <p:spPr>
          <a:xfrm>
            <a:off x="8018850" y="2536025"/>
            <a:ext cx="73437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6"/>
          <p:cNvSpPr txBox="1"/>
          <p:nvPr/>
        </p:nvSpPr>
        <p:spPr>
          <a:xfrm>
            <a:off x="1518050" y="1643075"/>
            <a:ext cx="63579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</a:rPr>
              <a:t>Assessment opportunities might include</a:t>
            </a:r>
            <a:endParaRPr/>
          </a:p>
        </p:txBody>
      </p:sp>
      <p:sp>
        <p:nvSpPr>
          <p:cNvPr id="230" name="Google Shape;230;p36"/>
          <p:cNvSpPr/>
          <p:nvPr/>
        </p:nvSpPr>
        <p:spPr>
          <a:xfrm>
            <a:off x="410775" y="2607474"/>
            <a:ext cx="3464700" cy="171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Speaking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Presentations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Interviews</a:t>
            </a:r>
            <a:endParaRPr sz="2400"/>
          </a:p>
        </p:txBody>
      </p:sp>
      <p:sp>
        <p:nvSpPr>
          <p:cNvPr id="231" name="Google Shape;231;p36"/>
          <p:cNvSpPr/>
          <p:nvPr/>
        </p:nvSpPr>
        <p:spPr>
          <a:xfrm>
            <a:off x="5025875" y="2596500"/>
            <a:ext cx="3368100" cy="1665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Listening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Listen to spoken information</a:t>
            </a:r>
            <a:endParaRPr/>
          </a:p>
        </p:txBody>
      </p:sp>
      <p:sp>
        <p:nvSpPr>
          <p:cNvPr id="232" name="Google Shape;232;p36"/>
          <p:cNvSpPr/>
          <p:nvPr/>
        </p:nvSpPr>
        <p:spPr>
          <a:xfrm>
            <a:off x="486775" y="4755775"/>
            <a:ext cx="3464700" cy="1761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Reading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Wide reading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Close reading</a:t>
            </a:r>
            <a:endParaRPr/>
          </a:p>
        </p:txBody>
      </p:sp>
      <p:sp>
        <p:nvSpPr>
          <p:cNvPr id="233" name="Google Shape;233;p36"/>
          <p:cNvSpPr/>
          <p:nvPr/>
        </p:nvSpPr>
        <p:spPr>
          <a:xfrm>
            <a:off x="5111375" y="4800475"/>
            <a:ext cx="3408900" cy="171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Writing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Fill in forms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Descriptions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/>
          <p:nvPr>
            <p:ph type="ctrTitle"/>
          </p:nvPr>
        </p:nvSpPr>
        <p:spPr>
          <a:xfrm>
            <a:off x="184900" y="1552950"/>
            <a:ext cx="8453400" cy="12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b="1" lang="en" sz="3000">
                <a:solidFill>
                  <a:srgbClr val="000000"/>
                </a:solidFill>
              </a:rPr>
              <a:t>What are the teaching and assessment opportunities?</a:t>
            </a:r>
            <a:endParaRPr b="1" sz="3000">
              <a:solidFill>
                <a:srgbClr val="000000"/>
              </a:solidFill>
            </a:endParaRPr>
          </a:p>
        </p:txBody>
      </p:sp>
      <p:pic>
        <p:nvPicPr>
          <p:cNvPr id="239" name="Google Shape;23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1429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2475" y="3582600"/>
            <a:ext cx="1406725" cy="248702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7"/>
          <p:cNvSpPr txBox="1"/>
          <p:nvPr/>
        </p:nvSpPr>
        <p:spPr>
          <a:xfrm>
            <a:off x="283350" y="2780000"/>
            <a:ext cx="857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Download the </a:t>
            </a:r>
            <a:r>
              <a:rPr lang="en" sz="2400" u="sng">
                <a:solidFill>
                  <a:schemeClr val="hlink"/>
                </a:solidFill>
                <a:hlinkClick r:id="rId5"/>
              </a:rPr>
              <a:t>NZCEL Guiding Document </a:t>
            </a:r>
            <a:endParaRPr sz="2400"/>
          </a:p>
        </p:txBody>
      </p:sp>
      <p:pic>
        <p:nvPicPr>
          <p:cNvPr id="242" name="Google Shape;242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30750" y="3451100"/>
            <a:ext cx="5565752" cy="330195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1429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3700" y="1716637"/>
            <a:ext cx="5040301" cy="50324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9" name="Google Shape;249;p38"/>
          <p:cNvSpPr txBox="1"/>
          <p:nvPr/>
        </p:nvSpPr>
        <p:spPr>
          <a:xfrm>
            <a:off x="199500" y="2118200"/>
            <a:ext cx="31155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You can use </a:t>
            </a:r>
            <a:r>
              <a:rPr lang="en" sz="2400"/>
              <a:t>independent</a:t>
            </a:r>
            <a:r>
              <a:rPr lang="en" sz="2400"/>
              <a:t> work for assessment.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If you need to verify authenticity, use a short student conference or even turn this into an interview</a:t>
            </a:r>
            <a:endParaRPr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1429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7099" y="1700250"/>
            <a:ext cx="6357801" cy="48624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142968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0"/>
          <p:cNvSpPr txBox="1"/>
          <p:nvPr/>
        </p:nvSpPr>
        <p:spPr>
          <a:xfrm>
            <a:off x="307500" y="1679700"/>
            <a:ext cx="8529000" cy="48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What Ministry resources are available on for new learners?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</a:rPr>
              <a:t>ESOL Online has</a:t>
            </a: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2400" u="sng">
                <a:solidFill>
                  <a:srgbClr val="0000FF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units of work</a:t>
            </a: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</a:rPr>
              <a:t>  there are also some materials in </a:t>
            </a:r>
            <a:r>
              <a:rPr lang="en" sz="2400" u="sng">
                <a:solidFill>
                  <a:srgbClr val="1155CC"/>
                </a:solidFill>
                <a:highlight>
                  <a:srgbClr val="FFFFFF"/>
                </a:highlight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Teacher's Resource Exchange</a:t>
            </a: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</a:rPr>
              <a:t>. In addition there are </a:t>
            </a:r>
            <a:r>
              <a:rPr lang="en" sz="2400" u="sng">
                <a:solidFill>
                  <a:schemeClr val="hlink"/>
                </a:solidFill>
                <a:highlight>
                  <a:srgbClr val="FFFFFF"/>
                </a:highlight>
                <a:hlinkClick r:id="rId7"/>
              </a:rPr>
              <a:t>ELIP resource units</a:t>
            </a:r>
            <a:r>
              <a:rPr lang="en" sz="2400"/>
              <a:t> including Focus on English, Bamboo and Flax, and Microbes.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142968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1"/>
          <p:cNvSpPr txBox="1"/>
          <p:nvPr/>
        </p:nvSpPr>
        <p:spPr>
          <a:xfrm>
            <a:off x="307500" y="1679700"/>
            <a:ext cx="8529000" cy="17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Questions?</a:t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268" name="Google Shape;268;p41"/>
          <p:cNvSpPr/>
          <p:nvPr/>
        </p:nvSpPr>
        <p:spPr>
          <a:xfrm>
            <a:off x="1822850" y="4032475"/>
            <a:ext cx="5806800" cy="2000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Access this PPT at</a:t>
            </a:r>
            <a:endParaRPr sz="3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hlinkClick r:id="rId4"/>
              </a:rPr>
              <a:t>https://bit.ly/WATESOL2022</a:t>
            </a:r>
            <a:endParaRPr sz="3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142968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915900" y="2204675"/>
            <a:ext cx="7568400" cy="41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</a:t>
            </a:r>
            <a:r>
              <a:rPr lang="en" sz="3000">
                <a:solidFill>
                  <a:schemeClr val="dk1"/>
                </a:solidFill>
              </a:rPr>
              <a:t>asks must provide: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purposeful learning opportunities for all learners 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multiple opportunities for learning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repetition and reinforcement of learning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1429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725" y="2572363"/>
            <a:ext cx="3563275" cy="356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2975" y="2671499"/>
            <a:ext cx="4017901" cy="3365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2768200" y="1688488"/>
            <a:ext cx="33219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There ARE limits.</a:t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142968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230400" y="1844000"/>
            <a:ext cx="6108000" cy="42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You could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get a teacher aide 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buy an online programme(s)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/>
              <a:t>create </a:t>
            </a:r>
            <a:r>
              <a:rPr lang="en" sz="3000"/>
              <a:t>your own multi-level programme </a:t>
            </a:r>
            <a:r>
              <a:rPr i="1" lang="en" sz="3000"/>
              <a:t>but be realistic about what you can achieve in the available time</a:t>
            </a:r>
            <a:endParaRPr i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1625" y="2869825"/>
            <a:ext cx="3086901" cy="218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142968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286575" y="2065300"/>
            <a:ext cx="5593200" cy="16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Plan your programme to</a:t>
            </a:r>
            <a:r>
              <a:rPr lang="en" sz="2400"/>
              <a:t> allow time to work with small groups and individuals.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Ensure that: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1175" y="1689075"/>
            <a:ext cx="2892344" cy="21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187750" y="3844775"/>
            <a:ext cx="8577300" cy="27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units of work contains individualised materials that meet student needs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parts of your programme allow for independent work and use that time to work with small groups and individuals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142968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/>
          <p:nvPr/>
        </p:nvSpPr>
        <p:spPr>
          <a:xfrm>
            <a:off x="175750" y="2269650"/>
            <a:ext cx="8154600" cy="3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Independent work needs to be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individualised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linked to current learning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allow students to work independently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have measurable outcome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easy to manage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2622" y="1787475"/>
            <a:ext cx="2370325" cy="197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00" y="0"/>
            <a:ext cx="9144001" cy="142968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/>
        </p:nvSpPr>
        <p:spPr>
          <a:xfrm>
            <a:off x="769375" y="1823750"/>
            <a:ext cx="79599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</a:rPr>
              <a:t>Decide on the parts of your programme.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What can be done independently?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Do you want to create your own or buy a programme?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How will your students know what to do?</a:t>
            </a:r>
            <a:endParaRPr sz="2400"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900" y="4862301"/>
            <a:ext cx="2692475" cy="178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4375" y="4779050"/>
            <a:ext cx="1394650" cy="184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00" y="0"/>
            <a:ext cx="9144001" cy="1429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0751" y="1738250"/>
            <a:ext cx="4867175" cy="495785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